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1" r:id="rId3"/>
    <p:sldId id="259" r:id="rId4"/>
    <p:sldId id="263" r:id="rId5"/>
    <p:sldId id="268" r:id="rId6"/>
    <p:sldId id="264" r:id="rId7"/>
    <p:sldId id="262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91A50-C686-4934-BF7B-05A6134A6AB8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other" phldr="1"/>
      <dgm:spPr/>
      <dgm:t>
        <a:bodyPr/>
        <a:lstStyle/>
        <a:p>
          <a:endParaRPr lang="en-US"/>
        </a:p>
      </dgm:t>
    </dgm:pt>
    <dgm:pt modelId="{0C130901-E9D4-4EAF-B424-4F88CE27500B}">
      <dgm:prSet phldrT="[Text]"/>
      <dgm:spPr/>
      <dgm:t>
        <a:bodyPr/>
        <a:lstStyle/>
        <a:p>
          <a:r>
            <a:rPr lang="ro-RO" dirty="0"/>
            <a:t>1. </a:t>
          </a:r>
          <a:r>
            <a:rPr lang="ro-RO" b="0" u="none" dirty="0" smtClean="0"/>
            <a:t>Exploatare </a:t>
          </a:r>
          <a:r>
            <a:rPr lang="ro-RO" b="1" u="none" dirty="0" smtClean="0"/>
            <a:t>sexuală</a:t>
          </a:r>
          <a:r>
            <a:rPr lang="ro-RO" b="0" u="none" dirty="0" smtClean="0"/>
            <a:t> și </a:t>
          </a:r>
          <a:r>
            <a:rPr lang="en-US" b="0" u="none" dirty="0" err="1" smtClean="0"/>
            <a:t>obligare</a:t>
          </a:r>
          <a:r>
            <a:rPr lang="en-US" b="0" u="none" dirty="0" smtClean="0"/>
            <a:t> la </a:t>
          </a:r>
          <a:r>
            <a:rPr lang="ro-RO" b="0" u="none" dirty="0" smtClean="0"/>
            <a:t>producere de imagini sau materiale pornografice</a:t>
          </a:r>
          <a:endParaRPr lang="ro-RO" b="0" u="none" dirty="0"/>
        </a:p>
        <a:p>
          <a:r>
            <a:rPr lang="ro-RO" b="0" u="none" dirty="0"/>
            <a:t>2. </a:t>
          </a:r>
          <a:r>
            <a:rPr lang="en-US" b="0" u="none" dirty="0" err="1" smtClean="0"/>
            <a:t>Exploatare</a:t>
          </a:r>
          <a:r>
            <a:rPr lang="en-US" b="0" u="none" dirty="0" smtClean="0"/>
            <a:t> </a:t>
          </a:r>
          <a:r>
            <a:rPr lang="en-US" b="0" u="none" dirty="0" err="1" smtClean="0"/>
            <a:t>prin</a:t>
          </a:r>
          <a:r>
            <a:rPr lang="en-US" b="0" u="none" dirty="0" smtClean="0"/>
            <a:t> </a:t>
          </a:r>
          <a:r>
            <a:rPr lang="en-US" b="1" i="0" u="none" dirty="0" smtClean="0"/>
            <a:t>m</a:t>
          </a:r>
          <a:r>
            <a:rPr lang="ro-RO" b="1" i="0" u="none" dirty="0" smtClean="0"/>
            <a:t>uncă</a:t>
          </a:r>
          <a:endParaRPr lang="ro-RO" b="1" i="0" u="none" dirty="0"/>
        </a:p>
        <a:p>
          <a:r>
            <a:rPr lang="ro-RO" b="0" u="none" dirty="0"/>
            <a:t>3. </a:t>
          </a:r>
          <a:r>
            <a:rPr lang="ro-RO" b="0" u="none" dirty="0" smtClean="0"/>
            <a:t>Exploatare prin obligare la </a:t>
          </a:r>
          <a:r>
            <a:rPr lang="ro-RO" b="1" u="none" dirty="0" smtClean="0"/>
            <a:t>cerșetorie</a:t>
          </a:r>
          <a:endParaRPr lang="ro-RO" b="1" u="none" dirty="0"/>
        </a:p>
        <a:p>
          <a:r>
            <a:rPr lang="ro-RO" b="0" u="none" dirty="0"/>
            <a:t>4. </a:t>
          </a:r>
          <a:r>
            <a:rPr lang="ro-RO" b="0" u="none" dirty="0" smtClean="0"/>
            <a:t>Exploatare prin obligare la </a:t>
          </a:r>
          <a:r>
            <a:rPr lang="ro-RO" b="1" u="none" dirty="0" smtClean="0"/>
            <a:t>comitere de infracțiuni</a:t>
          </a:r>
          <a:endParaRPr lang="ro-RO" b="1" u="none" dirty="0"/>
        </a:p>
        <a:p>
          <a:r>
            <a:rPr lang="ro-RO" b="0" u="none" dirty="0"/>
            <a:t>5. </a:t>
          </a:r>
          <a:r>
            <a:rPr lang="ro-RO" b="1" u="none" dirty="0" smtClean="0"/>
            <a:t>Prelevare ilegală </a:t>
          </a:r>
          <a:r>
            <a:rPr lang="ro-RO" b="1" u="none" dirty="0"/>
            <a:t>de organe</a:t>
          </a:r>
          <a:endParaRPr lang="en-US" b="1" u="none" dirty="0"/>
        </a:p>
      </dgm:t>
    </dgm:pt>
    <dgm:pt modelId="{593FFE93-A6C0-4E50-9AE4-94E9836CCF10}" type="parTrans" cxnId="{83E578BD-C52D-4669-9624-AAD6B200213D}">
      <dgm:prSet/>
      <dgm:spPr/>
      <dgm:t>
        <a:bodyPr/>
        <a:lstStyle/>
        <a:p>
          <a:endParaRPr lang="en-US"/>
        </a:p>
      </dgm:t>
    </dgm:pt>
    <dgm:pt modelId="{1B4F2771-3339-49BF-913A-037BBE81F3E9}" type="sibTrans" cxnId="{83E578BD-C52D-4669-9624-AAD6B200213D}">
      <dgm:prSet/>
      <dgm:spPr/>
      <dgm:t>
        <a:bodyPr/>
        <a:lstStyle/>
        <a:p>
          <a:endParaRPr lang="en-US" dirty="0"/>
        </a:p>
      </dgm:t>
    </dgm:pt>
    <dgm:pt modelId="{B49368FA-77A6-4E32-A6C0-219688BA4BA8}" type="pres">
      <dgm:prSet presAssocID="{FEB91A50-C686-4934-BF7B-05A6134A6A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8DD27-DDEE-4499-B3DC-4D88CAAE87B5}" type="pres">
      <dgm:prSet presAssocID="{FEB91A50-C686-4934-BF7B-05A6134A6AB8}" presName="vNodes" presStyleCnt="0"/>
      <dgm:spPr/>
    </dgm:pt>
    <dgm:pt modelId="{CE32A684-AD51-4BA5-A6FB-097E50C4D2D0}" type="pres">
      <dgm:prSet presAssocID="{FEB91A50-C686-4934-BF7B-05A6134A6AB8}" presName="lastNode" presStyleLbl="node1" presStyleIdx="0" presStyleCnt="1" custScaleX="194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2EC8D0-88D1-4ABD-8CA8-653BA4E0B12E}" type="presOf" srcId="{0C130901-E9D4-4EAF-B424-4F88CE27500B}" destId="{CE32A684-AD51-4BA5-A6FB-097E50C4D2D0}" srcOrd="0" destOrd="0" presId="urn:microsoft.com/office/officeart/2005/8/layout/equation2"/>
    <dgm:cxn modelId="{B59F9914-7CE5-4E85-99D5-C6BFAFBD5845}" type="presOf" srcId="{FEB91A50-C686-4934-BF7B-05A6134A6AB8}" destId="{B49368FA-77A6-4E32-A6C0-219688BA4BA8}" srcOrd="0" destOrd="0" presId="urn:microsoft.com/office/officeart/2005/8/layout/equation2"/>
    <dgm:cxn modelId="{83E578BD-C52D-4669-9624-AAD6B200213D}" srcId="{FEB91A50-C686-4934-BF7B-05A6134A6AB8}" destId="{0C130901-E9D4-4EAF-B424-4F88CE27500B}" srcOrd="0" destOrd="0" parTransId="{593FFE93-A6C0-4E50-9AE4-94E9836CCF10}" sibTransId="{1B4F2771-3339-49BF-913A-037BBE81F3E9}"/>
    <dgm:cxn modelId="{C2B9E47F-6CAD-4670-AC2A-1BC1D5F5ACBA}" type="presParOf" srcId="{B49368FA-77A6-4E32-A6C0-219688BA4BA8}" destId="{F338DD27-DDEE-4499-B3DC-4D88CAAE87B5}" srcOrd="0" destOrd="0" presId="urn:microsoft.com/office/officeart/2005/8/layout/equation2"/>
    <dgm:cxn modelId="{57095DD8-15D3-432C-BAA5-A1AB3A63281B}" type="presParOf" srcId="{B49368FA-77A6-4E32-A6C0-219688BA4BA8}" destId="{CE32A684-AD51-4BA5-A6FB-097E50C4D2D0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A684-AD51-4BA5-A6FB-097E50C4D2D0}">
      <dsp:nvSpPr>
        <dsp:cNvPr id="0" name=""/>
        <dsp:cNvSpPr/>
      </dsp:nvSpPr>
      <dsp:spPr>
        <a:xfrm>
          <a:off x="157307" y="1580"/>
          <a:ext cx="9591385" cy="49384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kern="1200" dirty="0"/>
            <a:t>1. </a:t>
          </a:r>
          <a:r>
            <a:rPr lang="ro-RO" sz="2700" b="0" u="none" kern="1200" dirty="0" smtClean="0"/>
            <a:t>Exploatare </a:t>
          </a:r>
          <a:r>
            <a:rPr lang="ro-RO" sz="2700" b="1" u="none" kern="1200" dirty="0" smtClean="0"/>
            <a:t>sexuală</a:t>
          </a:r>
          <a:r>
            <a:rPr lang="ro-RO" sz="2700" b="0" u="none" kern="1200" dirty="0" smtClean="0"/>
            <a:t> și </a:t>
          </a:r>
          <a:r>
            <a:rPr lang="en-US" sz="2700" b="0" u="none" kern="1200" dirty="0" err="1" smtClean="0"/>
            <a:t>obligare</a:t>
          </a:r>
          <a:r>
            <a:rPr lang="en-US" sz="2700" b="0" u="none" kern="1200" dirty="0" smtClean="0"/>
            <a:t> la </a:t>
          </a:r>
          <a:r>
            <a:rPr lang="ro-RO" sz="2700" b="0" u="none" kern="1200" dirty="0" smtClean="0"/>
            <a:t>producere de imagini sau materiale pornografice</a:t>
          </a:r>
          <a:endParaRPr lang="ro-RO" sz="2700" b="0" u="none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0" u="none" kern="1200" dirty="0"/>
            <a:t>2. </a:t>
          </a:r>
          <a:r>
            <a:rPr lang="en-US" sz="2700" b="0" u="none" kern="1200" dirty="0" err="1" smtClean="0"/>
            <a:t>Exploatare</a:t>
          </a:r>
          <a:r>
            <a:rPr lang="en-US" sz="2700" b="0" u="none" kern="1200" dirty="0" smtClean="0"/>
            <a:t> </a:t>
          </a:r>
          <a:r>
            <a:rPr lang="en-US" sz="2700" b="0" u="none" kern="1200" dirty="0" err="1" smtClean="0"/>
            <a:t>prin</a:t>
          </a:r>
          <a:r>
            <a:rPr lang="en-US" sz="2700" b="0" u="none" kern="1200" dirty="0" smtClean="0"/>
            <a:t> </a:t>
          </a:r>
          <a:r>
            <a:rPr lang="en-US" sz="2700" b="1" i="0" u="none" kern="1200" dirty="0" smtClean="0"/>
            <a:t>m</a:t>
          </a:r>
          <a:r>
            <a:rPr lang="ro-RO" sz="2700" b="1" i="0" u="none" kern="1200" dirty="0" smtClean="0"/>
            <a:t>uncă</a:t>
          </a:r>
          <a:endParaRPr lang="ro-RO" sz="2700" b="1" i="0" u="none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0" u="none" kern="1200" dirty="0"/>
            <a:t>3. </a:t>
          </a:r>
          <a:r>
            <a:rPr lang="ro-RO" sz="2700" b="0" u="none" kern="1200" dirty="0" smtClean="0"/>
            <a:t>Exploatare prin obligare la </a:t>
          </a:r>
          <a:r>
            <a:rPr lang="ro-RO" sz="2700" b="1" u="none" kern="1200" dirty="0" smtClean="0"/>
            <a:t>cerșetorie</a:t>
          </a:r>
          <a:endParaRPr lang="ro-RO" sz="2700" b="1" u="none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0" u="none" kern="1200" dirty="0"/>
            <a:t>4. </a:t>
          </a:r>
          <a:r>
            <a:rPr lang="ro-RO" sz="2700" b="0" u="none" kern="1200" dirty="0" smtClean="0"/>
            <a:t>Exploatare prin obligare la </a:t>
          </a:r>
          <a:r>
            <a:rPr lang="ro-RO" sz="2700" b="1" u="none" kern="1200" dirty="0" smtClean="0"/>
            <a:t>comitere de infracțiuni</a:t>
          </a:r>
          <a:endParaRPr lang="ro-RO" sz="2700" b="1" u="none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0" u="none" kern="1200" dirty="0"/>
            <a:t>5. </a:t>
          </a:r>
          <a:r>
            <a:rPr lang="ro-RO" sz="2700" b="1" u="none" kern="1200" dirty="0" smtClean="0"/>
            <a:t>Prelevare ilegală </a:t>
          </a:r>
          <a:r>
            <a:rPr lang="ro-RO" sz="2700" b="1" u="none" kern="1200" dirty="0"/>
            <a:t>de organe</a:t>
          </a:r>
          <a:endParaRPr lang="en-US" sz="2700" b="1" u="none" kern="1200" dirty="0"/>
        </a:p>
      </dsp:txBody>
      <dsp:txXfrm>
        <a:off x="1561933" y="724805"/>
        <a:ext cx="6782133" cy="3492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8802-F28A-42D1-9BCA-40E34B52D6F0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8BC-2DB8-47A3-A77F-B9E32C266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794D-BDB5-4811-AA4A-B25E4EF28521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1A04-13E8-48CD-97F9-AC2568E1A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9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6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279">
            <a:extLst>
              <a:ext uri="{FF2B5EF4-FFF2-40B4-BE49-F238E27FC236}">
                <a16:creationId xmlns:a16="http://schemas.microsoft.com/office/drawing/2014/main" xmlns="" id="{5FE07634-A83A-4681-9C1D-BC0775F9D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81" name="Rectangle 280">
              <a:extLst>
                <a:ext uri="{FF2B5EF4-FFF2-40B4-BE49-F238E27FC236}">
                  <a16:creationId xmlns:a16="http://schemas.microsoft.com/office/drawing/2014/main" xmlns="" id="{BF62976A-266E-4650-88F2-C16130F3D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2" name="Picture 2">
              <a:extLst>
                <a:ext uri="{FF2B5EF4-FFF2-40B4-BE49-F238E27FC236}">
                  <a16:creationId xmlns:a16="http://schemas.microsoft.com/office/drawing/2014/main" xmlns="" id="{88D9B99B-59C2-481A-A948-F87920A7F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256" y="26514"/>
            <a:ext cx="4477131" cy="6204423"/>
          </a:xfrm>
        </p:spPr>
        <p:txBody>
          <a:bodyPr>
            <a:normAutofit/>
          </a:bodyPr>
          <a:lstStyle/>
          <a:p>
            <a:pPr algn="ctr"/>
            <a:r>
              <a:rPr lang="ro-RO" sz="4400" b="1" dirty="0">
                <a:latin typeface="Arial Black" panose="020B0A04020102020204" pitchFamily="34" charset="0"/>
              </a:rPr>
              <a:t>TRAFICUL DE PERSOANE </a:t>
            </a:r>
            <a:r>
              <a:rPr lang="ro-RO" sz="3200" b="1" dirty="0">
                <a:latin typeface="Arial Black" panose="020B0A04020102020204" pitchFamily="34" charset="0"/>
              </a:rPr>
              <a:t>ESTE </a:t>
            </a:r>
            <a:r>
              <a:rPr lang="en-US" sz="3200" b="1" dirty="0" smtClean="0">
                <a:latin typeface="Arial Black" panose="020B0A04020102020204" pitchFamily="34" charset="0"/>
              </a:rPr>
              <a:t/>
            </a:r>
            <a:br>
              <a:rPr lang="en-US" sz="3200" b="1" dirty="0" smtClean="0">
                <a:latin typeface="Arial Black" panose="020B0A04020102020204" pitchFamily="34" charset="0"/>
              </a:rPr>
            </a:br>
            <a:r>
              <a:rPr lang="ro-RO" sz="4000" b="1" dirty="0" smtClean="0">
                <a:latin typeface="Arial Black" panose="020B0A04020102020204" pitchFamily="34" charset="0"/>
              </a:rPr>
              <a:t>FORMA de</a:t>
            </a:r>
            <a:r>
              <a:rPr lang="ro-RO" sz="2200" b="1" dirty="0" smtClean="0">
                <a:latin typeface="Arial Black" panose="020B0A04020102020204" pitchFamily="34" charset="0"/>
              </a:rPr>
              <a:t> </a:t>
            </a:r>
            <a:r>
              <a:rPr lang="ro-RO" sz="4400" b="1" dirty="0">
                <a:latin typeface="Arial Black" panose="020B0A04020102020204" pitchFamily="34" charset="0"/>
              </a:rPr>
              <a:t>EXPLOATARE</a:t>
            </a:r>
            <a:r>
              <a:rPr lang="ro-RO" sz="4900" b="1" dirty="0">
                <a:latin typeface="Arial Black" panose="020B0A04020102020204" pitchFamily="34" charset="0"/>
              </a:rPr>
              <a:t> A </a:t>
            </a:r>
            <a:r>
              <a:rPr lang="ro-RO" sz="4400" b="1" dirty="0" smtClean="0">
                <a:latin typeface="Arial Black" panose="020B0A04020102020204" pitchFamily="34" charset="0"/>
              </a:rPr>
              <a:t>ființelor umane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pic>
        <p:nvPicPr>
          <p:cNvPr id="10" name="Content Placeholder 6" descr="circuit board">
            <a:extLst>
              <a:ext uri="{FF2B5EF4-FFF2-40B4-BE49-F238E27FC236}">
                <a16:creationId xmlns:a16="http://schemas.microsoft.com/office/drawing/2014/main" xmlns="" id="{38616497-6A2B-4863-A3DD-A2D0AF0748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31" r="14065"/>
          <a:stretch/>
        </p:blipFill>
        <p:spPr>
          <a:xfrm flipH="1">
            <a:off x="-5597" y="26514"/>
            <a:ext cx="7558541" cy="6857990"/>
          </a:xfrm>
          <a:prstGeom prst="rect">
            <a:avLst/>
          </a:prstGeom>
        </p:spPr>
      </p:pic>
      <p:grpSp>
        <p:nvGrpSpPr>
          <p:cNvPr id="341" name="Group 283">
            <a:extLst>
              <a:ext uri="{FF2B5EF4-FFF2-40B4-BE49-F238E27FC236}">
                <a16:creationId xmlns:a16="http://schemas.microsoft.com/office/drawing/2014/main" xmlns="" id="{A2E1FE48-FA7B-4262-B922-041542931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xmlns="" id="{F2E644B1-8F72-4AC4-89F1-EB3A02734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6" name="Freeform 6">
              <a:extLst>
                <a:ext uri="{FF2B5EF4-FFF2-40B4-BE49-F238E27FC236}">
                  <a16:creationId xmlns:a16="http://schemas.microsoft.com/office/drawing/2014/main" xmlns="" id="{1781B8E8-8A26-4FFB-BE0C-7C0C644F7C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7">
              <a:extLst>
                <a:ext uri="{FF2B5EF4-FFF2-40B4-BE49-F238E27FC236}">
                  <a16:creationId xmlns:a16="http://schemas.microsoft.com/office/drawing/2014/main" xmlns="" id="{4109D997-E9DF-4429-A643-3E691E2B70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xmlns="" id="{B392695A-F131-4C51-B689-3F4D5B1A2F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9" name="Freeform 9">
              <a:extLst>
                <a:ext uri="{FF2B5EF4-FFF2-40B4-BE49-F238E27FC236}">
                  <a16:creationId xmlns:a16="http://schemas.microsoft.com/office/drawing/2014/main" xmlns="" id="{8218EC3E-07D0-417A-B0A8-057F825EF7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10">
              <a:extLst>
                <a:ext uri="{FF2B5EF4-FFF2-40B4-BE49-F238E27FC236}">
                  <a16:creationId xmlns:a16="http://schemas.microsoft.com/office/drawing/2014/main" xmlns="" id="{B036399E-7675-47B6-A645-242946879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xmlns="" id="{C44A0438-B8A4-43B3-B17C-B919FCD92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xmlns="" id="{ABC7257F-6F64-4B81-BDA7-7C232BCBA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xmlns="" id="{72DD7E92-F033-480C-A220-63CE422C3A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xmlns="" id="{444A9AC9-463E-45E7-A818-13F664F7C0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15">
              <a:extLst>
                <a:ext uri="{FF2B5EF4-FFF2-40B4-BE49-F238E27FC236}">
                  <a16:creationId xmlns:a16="http://schemas.microsoft.com/office/drawing/2014/main" xmlns="" id="{6CCE9BBE-5DE3-4991-80CA-DFEB92867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16">
              <a:extLst>
                <a:ext uri="{FF2B5EF4-FFF2-40B4-BE49-F238E27FC236}">
                  <a16:creationId xmlns:a16="http://schemas.microsoft.com/office/drawing/2014/main" xmlns="" id="{3180F6DF-A13F-491C-BF97-B206E3E7B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 17">
              <a:extLst>
                <a:ext uri="{FF2B5EF4-FFF2-40B4-BE49-F238E27FC236}">
                  <a16:creationId xmlns:a16="http://schemas.microsoft.com/office/drawing/2014/main" xmlns="" id="{CAD0E44C-73C8-42BB-ADA8-2BA6B3082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 18">
              <a:extLst>
                <a:ext uri="{FF2B5EF4-FFF2-40B4-BE49-F238E27FC236}">
                  <a16:creationId xmlns:a16="http://schemas.microsoft.com/office/drawing/2014/main" xmlns="" id="{436EC43E-A70D-4E5C-B275-35CA8E93C1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 19">
              <a:extLst>
                <a:ext uri="{FF2B5EF4-FFF2-40B4-BE49-F238E27FC236}">
                  <a16:creationId xmlns:a16="http://schemas.microsoft.com/office/drawing/2014/main" xmlns="" id="{ADE7E5B6-2E2A-4F56-9E90-F8613E6D1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 20">
              <a:extLst>
                <a:ext uri="{FF2B5EF4-FFF2-40B4-BE49-F238E27FC236}">
                  <a16:creationId xmlns:a16="http://schemas.microsoft.com/office/drawing/2014/main" xmlns="" id="{86B9E49B-AE8D-47E0-BACC-A6D0AC3AB2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 21">
              <a:extLst>
                <a:ext uri="{FF2B5EF4-FFF2-40B4-BE49-F238E27FC236}">
                  <a16:creationId xmlns:a16="http://schemas.microsoft.com/office/drawing/2014/main" xmlns="" id="{2EB961AF-CD61-41BA-B0B2-0741A5ED6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 22">
              <a:extLst>
                <a:ext uri="{FF2B5EF4-FFF2-40B4-BE49-F238E27FC236}">
                  <a16:creationId xmlns:a16="http://schemas.microsoft.com/office/drawing/2014/main" xmlns="" id="{DC42BDA1-810A-4135-B3B1-B3161D372A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 23">
              <a:extLst>
                <a:ext uri="{FF2B5EF4-FFF2-40B4-BE49-F238E27FC236}">
                  <a16:creationId xmlns:a16="http://schemas.microsoft.com/office/drawing/2014/main" xmlns="" id="{FA51FCA8-FCF4-4116-8CB2-5C539E37F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 24">
              <a:extLst>
                <a:ext uri="{FF2B5EF4-FFF2-40B4-BE49-F238E27FC236}">
                  <a16:creationId xmlns:a16="http://schemas.microsoft.com/office/drawing/2014/main" xmlns="" id="{F2850A10-CDBC-462A-8CB7-0258746834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 25">
              <a:extLst>
                <a:ext uri="{FF2B5EF4-FFF2-40B4-BE49-F238E27FC236}">
                  <a16:creationId xmlns:a16="http://schemas.microsoft.com/office/drawing/2014/main" xmlns="" id="{738A37B9-77C2-4464-BF1F-2AF25A0D29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6" name="Freeform 26">
              <a:extLst>
                <a:ext uri="{FF2B5EF4-FFF2-40B4-BE49-F238E27FC236}">
                  <a16:creationId xmlns:a16="http://schemas.microsoft.com/office/drawing/2014/main" xmlns="" id="{89026C8B-A162-4523-A51B-9F1200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 27">
              <a:extLst>
                <a:ext uri="{FF2B5EF4-FFF2-40B4-BE49-F238E27FC236}">
                  <a16:creationId xmlns:a16="http://schemas.microsoft.com/office/drawing/2014/main" xmlns="" id="{5B76BC40-1FA2-477D-B2C2-4763577DB7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 28">
              <a:extLst>
                <a:ext uri="{FF2B5EF4-FFF2-40B4-BE49-F238E27FC236}">
                  <a16:creationId xmlns:a16="http://schemas.microsoft.com/office/drawing/2014/main" xmlns="" id="{6BC68EAA-2809-4AE4-80C1-2555CEF73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" name="Freeform 29">
              <a:extLst>
                <a:ext uri="{FF2B5EF4-FFF2-40B4-BE49-F238E27FC236}">
                  <a16:creationId xmlns:a16="http://schemas.microsoft.com/office/drawing/2014/main" xmlns="" id="{FE709D1B-0541-4414-9E87-CF7D6918C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" name="Freeform 30">
              <a:extLst>
                <a:ext uri="{FF2B5EF4-FFF2-40B4-BE49-F238E27FC236}">
                  <a16:creationId xmlns:a16="http://schemas.microsoft.com/office/drawing/2014/main" xmlns="" id="{33BCB888-11B8-4D01-BCDA-59BBA28DC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" name="Freeform 31">
              <a:extLst>
                <a:ext uri="{FF2B5EF4-FFF2-40B4-BE49-F238E27FC236}">
                  <a16:creationId xmlns:a16="http://schemas.microsoft.com/office/drawing/2014/main" xmlns="" id="{28E5CE3E-C11A-4CF7-82BF-37D1221D4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" name="Freeform 32">
              <a:extLst>
                <a:ext uri="{FF2B5EF4-FFF2-40B4-BE49-F238E27FC236}">
                  <a16:creationId xmlns:a16="http://schemas.microsoft.com/office/drawing/2014/main" xmlns="" id="{55284FC3-21FB-4FA7-B695-2D6A9CEF7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xmlns="" id="{13DA6B78-00DE-4E55-9124-EFD72519B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4" name="Freeform 34">
              <a:extLst>
                <a:ext uri="{FF2B5EF4-FFF2-40B4-BE49-F238E27FC236}">
                  <a16:creationId xmlns:a16="http://schemas.microsoft.com/office/drawing/2014/main" xmlns="" id="{D4602B0F-2844-48BE-9B4A-0366AC904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35">
              <a:extLst>
                <a:ext uri="{FF2B5EF4-FFF2-40B4-BE49-F238E27FC236}">
                  <a16:creationId xmlns:a16="http://schemas.microsoft.com/office/drawing/2014/main" xmlns="" id="{E31E05BB-6004-474D-9900-D990378FD3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" name="Freeform 36">
              <a:extLst>
                <a:ext uri="{FF2B5EF4-FFF2-40B4-BE49-F238E27FC236}">
                  <a16:creationId xmlns:a16="http://schemas.microsoft.com/office/drawing/2014/main" xmlns="" id="{00BD01ED-F65D-4601-A77D-508E960E09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" name="Freeform 37">
              <a:extLst>
                <a:ext uri="{FF2B5EF4-FFF2-40B4-BE49-F238E27FC236}">
                  <a16:creationId xmlns:a16="http://schemas.microsoft.com/office/drawing/2014/main" xmlns="" id="{FD307CAE-789C-4E80-B6F1-9858A3ABA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" name="Freeform 38">
              <a:extLst>
                <a:ext uri="{FF2B5EF4-FFF2-40B4-BE49-F238E27FC236}">
                  <a16:creationId xmlns:a16="http://schemas.microsoft.com/office/drawing/2014/main" xmlns="" id="{94B97B29-709E-4E24-B2FA-EF84AA12D2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" name="Freeform 39">
              <a:extLst>
                <a:ext uri="{FF2B5EF4-FFF2-40B4-BE49-F238E27FC236}">
                  <a16:creationId xmlns:a16="http://schemas.microsoft.com/office/drawing/2014/main" xmlns="" id="{C05D52B9-1FA2-4E7C-8229-B09811A90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" name="Freeform 40">
              <a:extLst>
                <a:ext uri="{FF2B5EF4-FFF2-40B4-BE49-F238E27FC236}">
                  <a16:creationId xmlns:a16="http://schemas.microsoft.com/office/drawing/2014/main" xmlns="" id="{CC0A5575-2FB9-440F-B9A8-E0DDE1C37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" name="Freeform 41">
              <a:extLst>
                <a:ext uri="{FF2B5EF4-FFF2-40B4-BE49-F238E27FC236}">
                  <a16:creationId xmlns:a16="http://schemas.microsoft.com/office/drawing/2014/main" xmlns="" id="{AFFCC88F-01DF-4DE1-8CD5-88631E3091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" name="Freeform 42">
              <a:extLst>
                <a:ext uri="{FF2B5EF4-FFF2-40B4-BE49-F238E27FC236}">
                  <a16:creationId xmlns:a16="http://schemas.microsoft.com/office/drawing/2014/main" xmlns="" id="{33EEC40B-E2CD-4BAC-94D6-85B707142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" name="Freeform 43">
              <a:extLst>
                <a:ext uri="{FF2B5EF4-FFF2-40B4-BE49-F238E27FC236}">
                  <a16:creationId xmlns:a16="http://schemas.microsoft.com/office/drawing/2014/main" xmlns="" id="{3E0E9643-5C60-4933-BB1B-9A09057E72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" name="Freeform 44">
              <a:extLst>
                <a:ext uri="{FF2B5EF4-FFF2-40B4-BE49-F238E27FC236}">
                  <a16:creationId xmlns:a16="http://schemas.microsoft.com/office/drawing/2014/main" xmlns="" id="{94F86E92-9EC7-437C-946B-31E7C1C47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xmlns="" id="{BE9A51BE-C514-46B5-ABA6-7E7C878F8E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6" name="Freeform 46">
              <a:extLst>
                <a:ext uri="{FF2B5EF4-FFF2-40B4-BE49-F238E27FC236}">
                  <a16:creationId xmlns:a16="http://schemas.microsoft.com/office/drawing/2014/main" xmlns="" id="{8B255447-F0E9-4D96-A4B0-F9EDDE58A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47">
              <a:extLst>
                <a:ext uri="{FF2B5EF4-FFF2-40B4-BE49-F238E27FC236}">
                  <a16:creationId xmlns:a16="http://schemas.microsoft.com/office/drawing/2014/main" xmlns="" id="{AFAC5F3A-3BE7-489E-A848-498B9995F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 48">
              <a:extLst>
                <a:ext uri="{FF2B5EF4-FFF2-40B4-BE49-F238E27FC236}">
                  <a16:creationId xmlns:a16="http://schemas.microsoft.com/office/drawing/2014/main" xmlns="" id="{A974E7AA-5EF3-4817-B0AE-4C1A784EE9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49">
              <a:extLst>
                <a:ext uri="{FF2B5EF4-FFF2-40B4-BE49-F238E27FC236}">
                  <a16:creationId xmlns:a16="http://schemas.microsoft.com/office/drawing/2014/main" xmlns="" id="{8AA54AC1-3E87-49C0-A594-87829A2CFF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 50">
              <a:extLst>
                <a:ext uri="{FF2B5EF4-FFF2-40B4-BE49-F238E27FC236}">
                  <a16:creationId xmlns:a16="http://schemas.microsoft.com/office/drawing/2014/main" xmlns="" id="{CC237789-73BC-4BD9-BFE8-1325FA4B5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1" name="Freeform 51">
              <a:extLst>
                <a:ext uri="{FF2B5EF4-FFF2-40B4-BE49-F238E27FC236}">
                  <a16:creationId xmlns:a16="http://schemas.microsoft.com/office/drawing/2014/main" xmlns="" id="{DCF4052D-CF62-47DC-991E-49D0BA908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2" name="Freeform 52">
              <a:extLst>
                <a:ext uri="{FF2B5EF4-FFF2-40B4-BE49-F238E27FC236}">
                  <a16:creationId xmlns:a16="http://schemas.microsoft.com/office/drawing/2014/main" xmlns="" id="{2ABD9104-C938-44F2-8622-8407A2593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3" name="Freeform 53">
              <a:extLst>
                <a:ext uri="{FF2B5EF4-FFF2-40B4-BE49-F238E27FC236}">
                  <a16:creationId xmlns:a16="http://schemas.microsoft.com/office/drawing/2014/main" xmlns="" id="{4AA18F60-3E86-4A5A-B82E-A79183ED3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4" name="Freeform 54">
              <a:extLst>
                <a:ext uri="{FF2B5EF4-FFF2-40B4-BE49-F238E27FC236}">
                  <a16:creationId xmlns:a16="http://schemas.microsoft.com/office/drawing/2014/main" xmlns="" id="{0F34C941-6196-4937-99E5-14AAD23F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5" name="Freeform 55">
              <a:extLst>
                <a:ext uri="{FF2B5EF4-FFF2-40B4-BE49-F238E27FC236}">
                  <a16:creationId xmlns:a16="http://schemas.microsoft.com/office/drawing/2014/main" xmlns="" id="{60DB8A6C-23D7-4A88-BDCE-8FEC86A123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6" name="Freeform 56">
              <a:extLst>
                <a:ext uri="{FF2B5EF4-FFF2-40B4-BE49-F238E27FC236}">
                  <a16:creationId xmlns:a16="http://schemas.microsoft.com/office/drawing/2014/main" xmlns="" id="{29F5F702-AEE6-4633-BB20-7A15C3A31F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7" name="Freeform 57">
              <a:extLst>
                <a:ext uri="{FF2B5EF4-FFF2-40B4-BE49-F238E27FC236}">
                  <a16:creationId xmlns:a16="http://schemas.microsoft.com/office/drawing/2014/main" xmlns="" id="{F30C7A45-6890-4EA5-9F6B-E2AB4D04C5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8" name="Freeform 58">
              <a:extLst>
                <a:ext uri="{FF2B5EF4-FFF2-40B4-BE49-F238E27FC236}">
                  <a16:creationId xmlns:a16="http://schemas.microsoft.com/office/drawing/2014/main" xmlns="" id="{F31A7373-F68A-485D-95DC-B53ACC7B5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C733C1-D322-41FB-8F18-071093A5E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332656"/>
            <a:ext cx="6262861" cy="552680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o-RO" sz="4000" b="1" dirty="0">
                <a:latin typeface="Arial Black" panose="020B0A04020102020204" pitchFamily="34" charset="0"/>
              </a:rPr>
              <a:t>  </a:t>
            </a:r>
            <a:endParaRPr lang="en-US" sz="40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o-RO" sz="4000" b="1" dirty="0" smtClean="0">
                <a:latin typeface="Arial Black" panose="020B0A04020102020204" pitchFamily="34" charset="0"/>
              </a:rPr>
              <a:t>  </a:t>
            </a:r>
            <a:r>
              <a:rPr lang="ro-RO" sz="9600" b="1" dirty="0">
                <a:latin typeface="Arial Black" panose="020B0A04020102020204" pitchFamily="34" charset="0"/>
              </a:rPr>
              <a:t>Agenția Națională Împotriva Traficului de Persoane-ANITP </a:t>
            </a:r>
            <a:r>
              <a:rPr lang="ro-RO" sz="9600" b="1" dirty="0" smtClean="0">
                <a:latin typeface="Arial Black" panose="020B0A04020102020204" pitchFamily="34" charset="0"/>
              </a:rPr>
              <a:t>România</a:t>
            </a:r>
          </a:p>
          <a:p>
            <a:pPr marL="0" indent="0" algn="ctr">
              <a:buNone/>
            </a:pPr>
            <a:endParaRPr lang="ro-RO" sz="96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sz="6400" dirty="0">
                <a:latin typeface="Arial Black" panose="020B0A04020102020204" pitchFamily="34" charset="0"/>
              </a:rPr>
              <a:t> </a:t>
            </a:r>
            <a:r>
              <a:rPr lang="ro-RO" sz="6400" dirty="0" smtClean="0">
                <a:latin typeface="Arial Black" panose="020B0A04020102020204" pitchFamily="34" charset="0"/>
              </a:rPr>
              <a:t>coordonează </a:t>
            </a:r>
            <a:r>
              <a:rPr lang="ro-RO" sz="6400" dirty="0">
                <a:latin typeface="Arial Black" panose="020B0A04020102020204" pitchFamily="34" charset="0"/>
              </a:rPr>
              <a:t>și monitorizează la nivel național activitățile de asistență ale victimelor traficului de persoane </a:t>
            </a:r>
            <a:endParaRPr lang="ro-RO" sz="6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o-RO" sz="800" dirty="0"/>
              <a:t> </a:t>
            </a:r>
            <a:endParaRPr lang="en-U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6400" dirty="0" smtClean="0">
                <a:latin typeface="Arial Black" panose="020B0A04020102020204" pitchFamily="34" charset="0"/>
              </a:rPr>
              <a:t>elaborează </a:t>
            </a:r>
            <a:r>
              <a:rPr lang="ro-RO" sz="6400" dirty="0">
                <a:latin typeface="Arial Black" panose="020B0A04020102020204" pitchFamily="34" charset="0"/>
              </a:rPr>
              <a:t>acțiuni și activități de prevenire a fenomenului traficului de persoane printr-o bună informare a cetățenilor</a:t>
            </a:r>
            <a:endParaRPr lang="en-US" sz="6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o-RO" sz="6400" dirty="0">
                <a:latin typeface="Arial Black" panose="020B0A04020102020204" pitchFamily="34" charset="0"/>
              </a:rPr>
              <a:t> </a:t>
            </a:r>
            <a:endParaRPr lang="en-US" sz="6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5BE62A68-92FB-4DA6-B1D6-FA043544A9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2">
            <a:extLst>
              <a:ext uri="{FF2B5EF4-FFF2-40B4-BE49-F238E27FC236}">
                <a16:creationId xmlns:a16="http://schemas.microsoft.com/office/drawing/2014/main" xmlns="" id="{10A6DFCC-5864-48A7-8196-CBCF038BB8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03CA880E-A155-41A2-B87D-21AC3CE33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xmlns="" id="{AD179668-A46F-4D4C-8C75-2F3B4B5787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xmlns="" id="{0DB283C2-E19A-4A75-909F-450DB72DE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xmlns="" id="{B674E08A-09B5-42AD-805C-43DAE1D0BE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xmlns="" id="{248B903F-D11E-41B4-A6F7-5ACF56D76B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xmlns="" id="{68B65942-DED3-475B-B28D-839E15541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xmlns="" id="{54C02C20-8E50-4D5F-9E89-7266186B1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xmlns="" id="{057C79DE-C22B-4732-B921-1EEF64DAD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xmlns="" id="{21E55FE5-F856-4E6D-A505-4A5AA92FC2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xmlns="" id="{564ACC84-D8A2-43FB-AB43-D7A892AC83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xmlns="" id="{33DE6074-A243-4841-8A21-41739E524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xmlns="" id="{6AD73007-A6A4-498E-8AF9-C3F7D61DC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xmlns="" id="{541BFD40-70B0-48BA-9216-9C67411F45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xmlns="" id="{7DFC59A5-0E43-4308-8BFB-F505CFB549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xmlns="" id="{0852232F-7FE7-4B61-AC34-F29289DAC7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xmlns="" id="{F2467A7F-F122-4464-A682-8C4DB1DA1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xmlns="" id="{2178D569-0695-49D6-8261-1BF6E2E48F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xmlns="" id="{E289FFF1-2E96-4F4A-94D2-D1FED6AE8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xmlns="" id="{F0509D92-D47A-49BC-899A-0C2AB53BC6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xmlns="" id="{606E419B-186B-4DA7-95FA-F921A2D3FC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xmlns="" id="{35DBBAC4-A0DC-44A6-A64F-3FF22BC30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xmlns="" id="{45359546-A3CF-4560-869D-4C642B0F7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xmlns="" id="{A9D2DDA1-3EE0-4B5E-8107-6000BCB2B4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xmlns="" id="{6DA22C48-18EA-47BE-B75A-9594E025BE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xmlns="" id="{411A5F9B-C5BD-4FE0-BEE1-5FA9B82FB3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xmlns="" id="{AFFCFD60-FB34-408B-A2EA-311A1093D0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xmlns="" id="{72B9EBCA-3EF6-4296-80E0-CD849B27ED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xmlns="" id="{CC021197-0DB7-42B6-93BB-32252A937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 fontScale="90000"/>
          </a:bodyPr>
          <a:lstStyle/>
          <a:p>
            <a:r>
              <a:rPr lang="ro-RO" sz="4000" b="1" dirty="0">
                <a:solidFill>
                  <a:srgbClr val="FFFFFF"/>
                </a:solidFill>
              </a:rPr>
              <a:t>CINE</a:t>
            </a:r>
            <a:r>
              <a:rPr lang="ro-RO" sz="3300" dirty="0">
                <a:solidFill>
                  <a:srgbClr val="FFFFFF"/>
                </a:solidFill>
              </a:rPr>
              <a:t> </a:t>
            </a:r>
            <a:r>
              <a:rPr lang="ro-RO" sz="2400" dirty="0">
                <a:solidFill>
                  <a:srgbClr val="FFFFFF"/>
                </a:solidFill>
              </a:rPr>
              <a:t>este implicat în traficul de persoane? </a:t>
            </a:r>
            <a:br>
              <a:rPr lang="ro-RO" sz="2400" dirty="0">
                <a:solidFill>
                  <a:srgbClr val="FFFFFF"/>
                </a:solidFill>
              </a:rPr>
            </a:br>
            <a:r>
              <a:rPr lang="ro-RO" sz="2400" dirty="0">
                <a:solidFill>
                  <a:srgbClr val="FFFFFF"/>
                </a:solidFill>
              </a:rPr>
              <a:t/>
            </a:r>
            <a:br>
              <a:rPr lang="ro-RO" sz="2400" dirty="0">
                <a:solidFill>
                  <a:srgbClr val="FFFFFF"/>
                </a:solidFill>
              </a:rPr>
            </a:br>
            <a:r>
              <a:rPr lang="ro-RO" sz="4000" b="1" dirty="0">
                <a:solidFill>
                  <a:srgbClr val="FFFFFF"/>
                </a:solidFill>
              </a:rPr>
              <a:t>CE</a:t>
            </a:r>
            <a:r>
              <a:rPr lang="ro-RO" sz="3300" dirty="0">
                <a:solidFill>
                  <a:srgbClr val="FFFFFF"/>
                </a:solidFill>
              </a:rPr>
              <a:t> </a:t>
            </a:r>
            <a:r>
              <a:rPr lang="ro-RO" sz="2400" dirty="0" smtClean="0">
                <a:solidFill>
                  <a:srgbClr val="FFFFFF"/>
                </a:solidFill>
              </a:rPr>
              <a:t>PRESUPUNE </a:t>
            </a:r>
            <a:r>
              <a:rPr lang="ro-RO" sz="2400" dirty="0">
                <a:solidFill>
                  <a:srgbClr val="FFFFFF"/>
                </a:solidFill>
              </a:rPr>
              <a:t>traficul de persoane? </a:t>
            </a:r>
            <a:br>
              <a:rPr lang="ro-RO" sz="2400" dirty="0">
                <a:solidFill>
                  <a:srgbClr val="FFFFFF"/>
                </a:solidFill>
              </a:rPr>
            </a:br>
            <a:r>
              <a:rPr lang="ro-RO" sz="2400" dirty="0">
                <a:solidFill>
                  <a:srgbClr val="FFFFFF"/>
                </a:solidFill>
              </a:rPr>
              <a:t/>
            </a:r>
            <a:br>
              <a:rPr lang="ro-RO" sz="2400" dirty="0">
                <a:solidFill>
                  <a:srgbClr val="FFFFFF"/>
                </a:solidFill>
              </a:rPr>
            </a:br>
            <a:r>
              <a:rPr lang="ro-RO" b="1" dirty="0">
                <a:solidFill>
                  <a:srgbClr val="FFFFFF"/>
                </a:solidFill>
              </a:rPr>
              <a:t>Cum</a:t>
            </a:r>
            <a:r>
              <a:rPr lang="ro-RO" sz="2400" dirty="0">
                <a:solidFill>
                  <a:srgbClr val="FFFFFF"/>
                </a:solidFill>
              </a:rPr>
              <a:t> se săvârșește infracțiunea de trafic de persoane?</a:t>
            </a:r>
            <a:endParaRPr lang="en-US" sz="2400" dirty="0">
              <a:solidFill>
                <a:srgbClr val="FFFFFF"/>
              </a:solidFill>
            </a:endParaRPr>
          </a:p>
        </p:txBody>
      </p:sp>
      <p:sp useBgFill="1">
        <p:nvSpPr>
          <p:cNvPr id="124" name="Round Diagonal Corner Rectangle 6">
            <a:extLst>
              <a:ext uri="{FF2B5EF4-FFF2-40B4-BE49-F238E27FC236}">
                <a16:creationId xmlns:a16="http://schemas.microsoft.com/office/drawing/2014/main" xmlns="" id="{7C30BDFE-E13B-4CD1-9371-FAEDFF80C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A847D4E2-EA7B-40EF-8062-D1FAF838F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xmlns="" id="{F1549F3B-53A1-4D15-8E8E-4297D91B8D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xmlns="" id="{841347B2-F767-433C-946A-1B19B4C40E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xmlns="" id="{B34A4847-B6CA-4001-8EB1-33B3854A4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xmlns="" id="{EF334B32-D0A0-45DE-99CB-37A3E56ECE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xmlns="" id="{5D1098DF-5812-4A6F-A4B7-AFEBEDA983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xmlns="" id="{2A72CC5D-2EA1-4ABD-B694-045401D7F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xmlns="" id="{47B8C57D-403F-4D5B-9724-24276E99B4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xmlns="" id="{4890E5D3-F793-4B6A-AA8F-1F6C03BD1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xmlns="" id="{68A2FE4A-346D-4EA5-B377-EED451516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xmlns="" id="{2F12D5D5-9BB1-4D89-B5B4-8F8353825B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9F4F3C-D3B0-4D9F-AF0B-EB4C7FC32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998" y="853439"/>
            <a:ext cx="6868413" cy="5657692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  </a:t>
            </a:r>
            <a:r>
              <a:rPr lang="ro-RO" b="1" dirty="0" smtClean="0"/>
              <a:t>TRAFICANT –</a:t>
            </a:r>
            <a:r>
              <a:rPr lang="ro-RO" dirty="0" smtClean="0"/>
              <a:t> infractor</a:t>
            </a:r>
            <a:endParaRPr lang="ro-RO" dirty="0"/>
          </a:p>
          <a:p>
            <a:pPr marL="0" indent="0">
              <a:buNone/>
            </a:pPr>
            <a:r>
              <a:rPr lang="ro-RO" b="1" dirty="0" smtClean="0"/>
              <a:t>  VICTIMA –</a:t>
            </a:r>
            <a:r>
              <a:rPr lang="ro-RO" dirty="0" smtClean="0"/>
              <a:t> persoana </a:t>
            </a:r>
            <a:r>
              <a:rPr lang="ro-RO" dirty="0"/>
              <a:t>traficată</a:t>
            </a:r>
            <a:r>
              <a:rPr lang="ro-RO" dirty="0" smtClean="0"/>
              <a:t>, exploatată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</a:t>
            </a:r>
            <a:r>
              <a:rPr lang="ro-RO" b="1" dirty="0"/>
              <a:t>ACȚIUNE </a:t>
            </a:r>
            <a:r>
              <a:rPr lang="ro-RO" b="1" dirty="0" smtClean="0"/>
              <a:t>– </a:t>
            </a:r>
            <a:r>
              <a:rPr lang="ro-RO" dirty="0" smtClean="0"/>
              <a:t>recrutare, transportare,transferare, găzduire în scopul exploatării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</a:t>
            </a:r>
            <a:r>
              <a:rPr lang="ro-RO" b="1" dirty="0" smtClean="0"/>
              <a:t>METODE –</a:t>
            </a:r>
            <a:r>
              <a:rPr lang="ro-RO" dirty="0" smtClean="0"/>
              <a:t> constrângere, abuz </a:t>
            </a:r>
            <a:r>
              <a:rPr lang="ro-RO" dirty="0"/>
              <a:t>de încredere</a:t>
            </a:r>
            <a:r>
              <a:rPr lang="ro-RO" dirty="0" smtClean="0"/>
              <a:t>, șantaj, profitare de starea </a:t>
            </a:r>
            <a:r>
              <a:rPr lang="ro-RO" dirty="0"/>
              <a:t>de vulnerabilitate</a:t>
            </a:r>
            <a:r>
              <a:rPr lang="ro-RO" dirty="0" smtClean="0"/>
              <a:t>, răpire, abuz </a:t>
            </a:r>
            <a:r>
              <a:rPr lang="ro-RO" dirty="0"/>
              <a:t>de autoritate</a:t>
            </a:r>
          </a:p>
          <a:p>
            <a:pPr marL="0" indent="0">
              <a:buNone/>
            </a:pPr>
            <a:r>
              <a:rPr lang="ro-RO" dirty="0"/>
              <a:t>  </a:t>
            </a:r>
            <a:r>
              <a:rPr lang="ro-RO" b="1" dirty="0" smtClean="0"/>
              <a:t>SCOP –</a:t>
            </a:r>
            <a:r>
              <a:rPr lang="ro-RO" dirty="0" smtClean="0"/>
              <a:t> beneficii </a:t>
            </a:r>
            <a:r>
              <a:rPr lang="ro-RO" dirty="0"/>
              <a:t>financiare sau alte foloase rezultate în urma exploatării 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566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2097088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/>
              <a:t>FORME  DE  EXPLOATARE</a:t>
            </a:r>
            <a:endParaRPr lang="en-US" sz="4000" b="1" dirty="0"/>
          </a:p>
        </p:txBody>
      </p:sp>
      <p:graphicFrame>
        <p:nvGraphicFramePr>
          <p:cNvPr id="6" name="Content Placeholder 5" descr="Smart Art">
            <a:extLst>
              <a:ext uri="{FF2B5EF4-FFF2-40B4-BE49-F238E27FC236}">
                <a16:creationId xmlns:a16="http://schemas.microsoft.com/office/drawing/2014/main" xmlns="" id="{E693AFA8-6DE5-4AFA-9068-5150F813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377194"/>
              </p:ext>
            </p:extLst>
          </p:nvPr>
        </p:nvGraphicFramePr>
        <p:xfrm>
          <a:off x="1141413" y="1692612"/>
          <a:ext cx="9906000" cy="494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47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17C06-67A7-49F0-ABCE-AC8D6FEB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4400" b="1" dirty="0"/>
              <a:t>METODE  DE  RECRUTARE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B4E2CE-8767-4C1D-B9C1-901A00CA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200" dirty="0"/>
              <a:t>  </a:t>
            </a:r>
            <a:r>
              <a:rPr lang="en-US" sz="3200" dirty="0"/>
              <a:t>I</a:t>
            </a:r>
            <a:r>
              <a:rPr lang="ro-RO" sz="3200" dirty="0" err="1" smtClean="0"/>
              <a:t>nternet</a:t>
            </a:r>
            <a:r>
              <a:rPr lang="en-US" sz="3200" dirty="0" smtClean="0"/>
              <a:t> </a:t>
            </a:r>
            <a:r>
              <a:rPr lang="ro-RO" sz="3200" dirty="0" smtClean="0"/>
              <a:t>  </a:t>
            </a:r>
            <a:r>
              <a:rPr lang="en-US" sz="3200" dirty="0" smtClean="0"/>
              <a:t>- </a:t>
            </a:r>
            <a:r>
              <a:rPr lang="en-US" sz="3200" dirty="0"/>
              <a:t>r</a:t>
            </a:r>
            <a:r>
              <a:rPr lang="ro-RO" sz="3200" dirty="0" smtClean="0"/>
              <a:t>ețele </a:t>
            </a:r>
            <a:r>
              <a:rPr lang="ro-RO" sz="3200" dirty="0"/>
              <a:t>de socializare</a:t>
            </a:r>
            <a:r>
              <a:rPr lang="ro-RO" sz="3200" dirty="0" smtClean="0"/>
              <a:t>, </a:t>
            </a:r>
            <a:r>
              <a:rPr lang="en-US" sz="3200" dirty="0" err="1" smtClean="0"/>
              <a:t>platforme</a:t>
            </a:r>
            <a:r>
              <a:rPr lang="en-US" sz="3200" dirty="0" smtClean="0"/>
              <a:t> de </a:t>
            </a:r>
            <a:r>
              <a:rPr lang="en-US" sz="3200" dirty="0" err="1" smtClean="0"/>
              <a:t>jocuri</a:t>
            </a:r>
            <a:r>
              <a:rPr lang="en-US" sz="3200" dirty="0" smtClean="0"/>
              <a:t>,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- </a:t>
            </a:r>
            <a:r>
              <a:rPr lang="ro-RO" sz="3200" dirty="0" smtClean="0"/>
              <a:t>metoda loverboy</a:t>
            </a:r>
            <a:r>
              <a:rPr lang="en-US" sz="3200" dirty="0" smtClean="0"/>
              <a:t>,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- </a:t>
            </a:r>
            <a:r>
              <a:rPr lang="ro-RO" sz="3200" dirty="0" smtClean="0"/>
              <a:t>oferte </a:t>
            </a:r>
            <a:r>
              <a:rPr lang="ro-RO" sz="3200" dirty="0"/>
              <a:t>de locuri de muncă </a:t>
            </a:r>
            <a:r>
              <a:rPr lang="ro-RO" sz="3200" dirty="0" smtClean="0"/>
              <a:t>       </a:t>
            </a:r>
            <a:endParaRPr lang="ro-RO" sz="3200" dirty="0"/>
          </a:p>
          <a:p>
            <a:r>
              <a:rPr lang="ro-RO" sz="3200" dirty="0"/>
              <a:t>  Contact direct ori prin intermediul </a:t>
            </a:r>
            <a:r>
              <a:rPr lang="ro-RO" sz="3200" dirty="0" smtClean="0"/>
              <a:t>prietenilor, cunoștințelor </a:t>
            </a:r>
            <a:r>
              <a:rPr lang="ro-RO" sz="3200" dirty="0"/>
              <a:t>apropiate </a:t>
            </a:r>
            <a:r>
              <a:rPr lang="ro-RO" sz="3200" dirty="0" smtClean="0"/>
              <a:t>sau a rudelor</a:t>
            </a:r>
            <a:endParaRPr lang="ro-RO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472" y="620688"/>
            <a:ext cx="9937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b="1" dirty="0"/>
              <a:t>CINE este TRAFICANTUL</a:t>
            </a:r>
            <a:r>
              <a:rPr lang="ro-RO" sz="3600" b="1" dirty="0" smtClean="0"/>
              <a:t>?</a:t>
            </a:r>
            <a:endParaRPr lang="ro-RO" sz="3600" b="1" dirty="0"/>
          </a:p>
          <a:p>
            <a:r>
              <a:rPr lang="ro-RO" dirty="0"/>
              <a:t>             </a:t>
            </a:r>
            <a:r>
              <a:rPr lang="ro-RO" sz="2400" dirty="0" smtClean="0"/>
              <a:t>- </a:t>
            </a:r>
            <a:r>
              <a:rPr lang="ro-RO" sz="2400" dirty="0"/>
              <a:t>un vânzător de </a:t>
            </a:r>
            <a:r>
              <a:rPr lang="ro-RO" sz="2400" dirty="0" smtClean="0"/>
              <a:t>vise </a:t>
            </a:r>
            <a:r>
              <a:rPr lang="ro-RO" sz="2400" dirty="0"/>
              <a:t>cu trecut infracțional</a:t>
            </a:r>
          </a:p>
          <a:p>
            <a:r>
              <a:rPr lang="ro-RO" sz="2400" dirty="0"/>
              <a:t>          </a:t>
            </a:r>
            <a:r>
              <a:rPr lang="ro-RO" sz="2400" dirty="0" smtClean="0"/>
              <a:t>- femeie </a:t>
            </a:r>
            <a:r>
              <a:rPr lang="ro-RO" sz="2400" dirty="0"/>
              <a:t>sau </a:t>
            </a:r>
            <a:r>
              <a:rPr lang="ro-RO" sz="2400" dirty="0" smtClean="0"/>
              <a:t>bărbat </a:t>
            </a:r>
            <a:r>
              <a:rPr lang="ro-RO" sz="2400" dirty="0"/>
              <a:t>de </a:t>
            </a:r>
            <a:r>
              <a:rPr lang="ro-RO" sz="2400" dirty="0" smtClean="0"/>
              <a:t>vârstă diferită, </a:t>
            </a:r>
            <a:r>
              <a:rPr lang="ro-RO" sz="2400" dirty="0"/>
              <a:t>cu aspect fizic comun</a:t>
            </a:r>
          </a:p>
          <a:p>
            <a:r>
              <a:rPr lang="ro-RO" sz="2400" dirty="0"/>
              <a:t>          </a:t>
            </a:r>
            <a:r>
              <a:rPr lang="ro-RO" sz="2400" dirty="0" smtClean="0"/>
              <a:t>- </a:t>
            </a:r>
            <a:r>
              <a:rPr lang="ro-RO" sz="2400" dirty="0"/>
              <a:t>un străin, o cunoștință sau un prieten</a:t>
            </a:r>
          </a:p>
          <a:p>
            <a:r>
              <a:rPr lang="ro-RO" sz="2400" dirty="0"/>
              <a:t>         </a:t>
            </a:r>
            <a:r>
              <a:rPr lang="ro-RO" sz="2400" dirty="0" smtClean="0"/>
              <a:t> - o persoană cu comportament </a:t>
            </a:r>
            <a:r>
              <a:rPr lang="ro-RO" sz="2400" dirty="0"/>
              <a:t>manipulator </a:t>
            </a:r>
            <a:endParaRPr lang="ro-RO" sz="2400" dirty="0" smtClean="0"/>
          </a:p>
          <a:p>
            <a:endParaRPr lang="ro-RO" sz="2400" dirty="0" smtClean="0"/>
          </a:p>
          <a:p>
            <a:endParaRPr lang="ro-RO" sz="2400" dirty="0"/>
          </a:p>
          <a:p>
            <a:r>
              <a:rPr lang="ro-RO" sz="3600" b="1" dirty="0" smtClean="0"/>
              <a:t>CINE </a:t>
            </a:r>
            <a:r>
              <a:rPr lang="ro-RO" sz="3600" b="1" dirty="0"/>
              <a:t>poate fi VICTIMĂ?</a:t>
            </a:r>
          </a:p>
          <a:p>
            <a:r>
              <a:rPr lang="ro-RO" dirty="0"/>
              <a:t>                    </a:t>
            </a:r>
            <a:r>
              <a:rPr lang="ro-RO" sz="2400" dirty="0"/>
              <a:t>- orice persoană indiferent </a:t>
            </a:r>
            <a:r>
              <a:rPr lang="ro-RO" sz="2400" dirty="0" smtClean="0"/>
              <a:t>de vârstă, sex, naționalitate, etnie, nivel educațional, status </a:t>
            </a:r>
            <a:r>
              <a:rPr lang="ro-RO" sz="2400" dirty="0"/>
              <a:t>marital sau condiție </a:t>
            </a:r>
            <a:r>
              <a:rPr lang="ro-RO" sz="2400" dirty="0" smtClean="0"/>
              <a:t>socio-economică</a:t>
            </a:r>
            <a:endParaRPr lang="ro-RO" sz="2400" dirty="0"/>
          </a:p>
          <a:p>
            <a:r>
              <a:rPr lang="ro-RO" sz="2400" dirty="0" smtClean="0"/>
              <a:t>               - orice persoană </a:t>
            </a:r>
            <a:r>
              <a:rPr lang="ro-RO" sz="2400" dirty="0"/>
              <a:t>cu dizabilități sau </a:t>
            </a:r>
            <a:r>
              <a:rPr lang="ro-RO" sz="2400" dirty="0" smtClean="0"/>
              <a:t>handicap</a:t>
            </a:r>
          </a:p>
          <a:p>
            <a:r>
              <a:rPr lang="ro-RO" sz="2400" dirty="0" smtClean="0"/>
              <a:t>               - </a:t>
            </a:r>
            <a:r>
              <a:rPr lang="ro-RO" sz="2400" dirty="0"/>
              <a:t>aspectul fizic plăcut NU este o condiție</a:t>
            </a:r>
          </a:p>
          <a:p>
            <a:pPr marL="342900" indent="-342900">
              <a:buFontTx/>
              <a:buChar char="-"/>
            </a:pP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40737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529B4-D83B-4F35-80A1-41B4A9F0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"/>
            <a:ext cx="9905998" cy="1192696"/>
          </a:xfrm>
        </p:spPr>
        <p:txBody>
          <a:bodyPr/>
          <a:lstStyle/>
          <a:p>
            <a:pPr algn="ctr"/>
            <a:r>
              <a:rPr lang="ro-RO" b="1" dirty="0"/>
              <a:t>recomandări  pentru siguranță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DA41B-5522-4AD7-9E34-2D9013828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80728"/>
            <a:ext cx="9923140" cy="4896544"/>
          </a:xfrm>
        </p:spPr>
        <p:txBody>
          <a:bodyPr>
            <a:normAutofit fontScale="25000" lnSpcReduction="20000"/>
          </a:bodyPr>
          <a:lstStyle/>
          <a:p>
            <a:r>
              <a:rPr lang="ro-RO" sz="9600" b="1" u="sng" dirty="0"/>
              <a:t>Informează-te </a:t>
            </a:r>
            <a:r>
              <a:rPr lang="ro-RO" sz="9600" u="sng" dirty="0"/>
              <a:t>și </a:t>
            </a:r>
            <a:r>
              <a:rPr lang="ro-RO" sz="9600" b="1" u="sng" dirty="0"/>
              <a:t>memorează</a:t>
            </a:r>
            <a:r>
              <a:rPr lang="ro-RO" sz="9600" u="sng" dirty="0"/>
              <a:t> </a:t>
            </a:r>
            <a:r>
              <a:rPr lang="ro-RO" sz="9600" dirty="0"/>
              <a:t>coordonatele Ambasadei </a:t>
            </a:r>
            <a:r>
              <a:rPr lang="ro-RO" sz="9600" dirty="0" smtClean="0"/>
              <a:t>sau Consulatului României </a:t>
            </a:r>
            <a:r>
              <a:rPr lang="ro-RO" sz="9600" dirty="0"/>
              <a:t>din țara unde urmează să </a:t>
            </a:r>
            <a:r>
              <a:rPr lang="ro-RO" sz="9600" dirty="0" smtClean="0"/>
              <a:t>călătorești;</a:t>
            </a:r>
            <a:endParaRPr lang="ro-RO" sz="9600" dirty="0"/>
          </a:p>
          <a:p>
            <a:r>
              <a:rPr lang="ro-RO" sz="9600" b="1" u="sng" dirty="0"/>
              <a:t>Reține</a:t>
            </a:r>
            <a:r>
              <a:rPr lang="ro-RO" sz="9600" b="1" dirty="0"/>
              <a:t> </a:t>
            </a:r>
            <a:r>
              <a:rPr lang="ro-RO" sz="9600" dirty="0"/>
              <a:t>nr. de telefon al unei persoane de încredere și stabilește </a:t>
            </a:r>
            <a:r>
              <a:rPr lang="ro-RO" sz="9600" dirty="0" smtClean="0"/>
              <a:t>cu aceasta o </a:t>
            </a:r>
            <a:r>
              <a:rPr lang="ro-RO" sz="9600" b="1" u="sng" dirty="0"/>
              <a:t>parolă de </a:t>
            </a:r>
            <a:r>
              <a:rPr lang="ro-RO" sz="9600" b="1" u="sng" dirty="0" smtClean="0"/>
              <a:t>siguranță; </a:t>
            </a:r>
            <a:endParaRPr lang="ro-RO" sz="9600" b="1" u="sng" dirty="0"/>
          </a:p>
          <a:p>
            <a:r>
              <a:rPr lang="ro-RO" sz="9600" b="1" u="sng" dirty="0"/>
              <a:t>Verifică</a:t>
            </a:r>
            <a:r>
              <a:rPr lang="ro-RO" sz="9600" b="1" dirty="0"/>
              <a:t> </a:t>
            </a:r>
            <a:r>
              <a:rPr lang="ro-RO" sz="9600" dirty="0"/>
              <a:t>bine ofertele de muncă în străinătate</a:t>
            </a:r>
            <a:r>
              <a:rPr lang="ro-RO" sz="9600" dirty="0" smtClean="0"/>
              <a:t>, </a:t>
            </a:r>
            <a:r>
              <a:rPr lang="ro-RO" sz="9600" b="1" u="sng" dirty="0" smtClean="0"/>
              <a:t>semnează</a:t>
            </a:r>
            <a:r>
              <a:rPr lang="ro-RO" sz="9600" dirty="0" smtClean="0"/>
              <a:t> </a:t>
            </a:r>
            <a:r>
              <a:rPr lang="ro-RO" sz="9600" dirty="0"/>
              <a:t>contractele în țară și obligatoriu în </a:t>
            </a:r>
            <a:r>
              <a:rPr lang="ro-RO" sz="9600" b="1" u="sng" dirty="0"/>
              <a:t>limba </a:t>
            </a:r>
            <a:r>
              <a:rPr lang="ro-RO" sz="9600" b="1" u="sng" dirty="0" smtClean="0"/>
              <a:t>română;</a:t>
            </a:r>
            <a:endParaRPr lang="ro-RO" sz="9600" b="1" u="sng" dirty="0"/>
          </a:p>
          <a:p>
            <a:r>
              <a:rPr lang="ro-RO" sz="9600" dirty="0"/>
              <a:t>Prezintă </a:t>
            </a:r>
            <a:r>
              <a:rPr lang="ro-RO" sz="9600" b="1" u="sng" dirty="0"/>
              <a:t>actele de identitate</a:t>
            </a:r>
            <a:r>
              <a:rPr lang="ro-RO" sz="9600" b="1" dirty="0"/>
              <a:t> </a:t>
            </a:r>
            <a:r>
              <a:rPr lang="ro-RO" sz="9600" dirty="0"/>
              <a:t>doar poliției de frontieră și ia cu tine câteva copii ale </a:t>
            </a:r>
            <a:r>
              <a:rPr lang="ro-RO" sz="9600" dirty="0" smtClean="0"/>
              <a:t>acestora;</a:t>
            </a:r>
            <a:endParaRPr lang="ro-RO" sz="9600" dirty="0"/>
          </a:p>
          <a:p>
            <a:r>
              <a:rPr lang="ro-RO" sz="9600" b="1" u="sng" dirty="0"/>
              <a:t>Refuză</a:t>
            </a:r>
            <a:r>
              <a:rPr lang="ro-RO" sz="9600" dirty="0"/>
              <a:t> ofertele de muncă aparent ușoare</a:t>
            </a:r>
            <a:r>
              <a:rPr lang="ro-RO" sz="9600" dirty="0" smtClean="0"/>
              <a:t>, cu </a:t>
            </a:r>
            <a:r>
              <a:rPr lang="ro-RO" sz="9600" dirty="0"/>
              <a:t>câștiguri mari în timp scurt și cu acoperirea </a:t>
            </a:r>
            <a:r>
              <a:rPr lang="ro-RO" sz="9600" dirty="0" smtClean="0"/>
              <a:t>cheltuielilor </a:t>
            </a:r>
            <a:r>
              <a:rPr lang="ro-RO" sz="9600" dirty="0"/>
              <a:t>călătoriei de către </a:t>
            </a:r>
            <a:r>
              <a:rPr lang="ro-RO" sz="9600" dirty="0" smtClean="0"/>
              <a:t>angajator;</a:t>
            </a:r>
            <a:endParaRPr lang="ro-RO" sz="9600" dirty="0"/>
          </a:p>
          <a:p>
            <a:r>
              <a:rPr lang="ro-RO" sz="9600" b="1" u="sng" dirty="0"/>
              <a:t>Nu accepta</a:t>
            </a:r>
            <a:r>
              <a:rPr lang="ro-RO" sz="9600" b="1" dirty="0"/>
              <a:t> </a:t>
            </a:r>
            <a:r>
              <a:rPr lang="ro-RO" sz="9600" dirty="0"/>
              <a:t>implicarea în munci sau activități </a:t>
            </a:r>
            <a:r>
              <a:rPr lang="ro-RO" sz="9600" dirty="0" smtClean="0"/>
              <a:t>ilegale;</a:t>
            </a:r>
            <a:endParaRPr lang="ro-RO" sz="9600" dirty="0"/>
          </a:p>
          <a:p>
            <a:r>
              <a:rPr lang="ro-RO" sz="9600" b="1" u="sng" dirty="0"/>
              <a:t>În virtual, acceptă</a:t>
            </a:r>
            <a:r>
              <a:rPr lang="ro-RO" sz="9600" u="sng" dirty="0"/>
              <a:t> </a:t>
            </a:r>
            <a:r>
              <a:rPr lang="ro-RO" sz="9600" dirty="0"/>
              <a:t>cereri de </a:t>
            </a:r>
            <a:r>
              <a:rPr lang="ro-RO" sz="9600" dirty="0" smtClean="0"/>
              <a:t>prietenie </a:t>
            </a:r>
            <a:r>
              <a:rPr lang="ro-RO" sz="9600" dirty="0"/>
              <a:t>doar persoanelor cunoscute</a:t>
            </a:r>
          </a:p>
          <a:p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992AB7-CF25-464D-8685-A21931E8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836712"/>
            <a:ext cx="9905998" cy="1800200"/>
          </a:xfrm>
        </p:spPr>
        <p:txBody>
          <a:bodyPr>
            <a:normAutofit/>
          </a:bodyPr>
          <a:lstStyle/>
          <a:p>
            <a:pPr algn="ctr"/>
            <a:r>
              <a:rPr lang="ro-RO" sz="4800" b="1" dirty="0" smtClean="0"/>
              <a:t>Linie gratuită pentru sesizĂri: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AE6184-5AF4-4A22-9E89-FC331CA8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492896"/>
            <a:ext cx="9905999" cy="3881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sz="4000" b="1" dirty="0"/>
          </a:p>
          <a:p>
            <a:pPr marL="0" indent="0" algn="ctr">
              <a:buNone/>
            </a:pPr>
            <a:r>
              <a:rPr lang="ro-RO" sz="4800" b="1" dirty="0"/>
              <a:t>TEL VERDE </a:t>
            </a:r>
            <a:r>
              <a:rPr lang="ro-RO" sz="4800" dirty="0"/>
              <a:t>- </a:t>
            </a:r>
            <a:r>
              <a:rPr lang="ro-RO" sz="4800" b="1" dirty="0"/>
              <a:t>0 800 800 678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67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60648"/>
            <a:ext cx="9905998" cy="1008112"/>
          </a:xfrm>
        </p:spPr>
        <p:txBody>
          <a:bodyPr>
            <a:normAutofit/>
          </a:bodyPr>
          <a:lstStyle/>
          <a:p>
            <a:pPr marL="0" indent="0" algn="ctr"/>
            <a:r>
              <a:rPr lang="ro-RO" sz="4400" dirty="0"/>
              <a:t>RESURSE pentru INFORMARE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56792"/>
            <a:ext cx="9905999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Facebook</a:t>
            </a:r>
            <a:r>
              <a:rPr lang="en-US" sz="3200" b="1" dirty="0"/>
              <a:t>: CR </a:t>
            </a:r>
            <a:r>
              <a:rPr lang="en-US" sz="3200" b="1" dirty="0" smtClean="0"/>
              <a:t>Cluj-Napoca </a:t>
            </a:r>
            <a:r>
              <a:rPr lang="en-US" sz="3200" b="1" dirty="0" err="1" smtClean="0"/>
              <a:t>Anitp</a:t>
            </a:r>
            <a:endParaRPr lang="ro-RO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YouTube</a:t>
            </a:r>
            <a:r>
              <a:rPr lang="en-US" sz="3200" b="1" dirty="0"/>
              <a:t>: ANITP </a:t>
            </a:r>
            <a:r>
              <a:rPr lang="en-US" sz="3200" b="1" dirty="0" smtClean="0"/>
              <a:t>Romania</a:t>
            </a:r>
            <a:endParaRPr lang="ro-RO" sz="3200" b="1" dirty="0" smtClean="0"/>
          </a:p>
          <a:p>
            <a:pPr marL="0" indent="0" algn="ctr">
              <a:buNone/>
            </a:pPr>
            <a:r>
              <a:rPr lang="ro-RO" sz="3200" b="1" dirty="0" err="1" smtClean="0"/>
              <a:t>Instagram</a:t>
            </a:r>
            <a:r>
              <a:rPr lang="ro-RO" sz="3200" b="1" dirty="0" smtClean="0"/>
              <a:t>: </a:t>
            </a:r>
            <a:r>
              <a:rPr lang="ro-RO" sz="3200" b="1" dirty="0" err="1" smtClean="0"/>
              <a:t>anitpromania</a:t>
            </a:r>
            <a:endParaRPr lang="ro-RO" sz="3200" b="1" dirty="0"/>
          </a:p>
          <a:p>
            <a:pPr marL="0" indent="0" algn="ctr">
              <a:buNone/>
            </a:pPr>
            <a:r>
              <a:rPr lang="ro-RO" sz="3200" b="1" dirty="0" err="1" smtClean="0"/>
              <a:t>Twitter</a:t>
            </a:r>
            <a:r>
              <a:rPr lang="ro-RO" sz="3200" b="1" dirty="0" smtClean="0"/>
              <a:t>: @</a:t>
            </a:r>
            <a:r>
              <a:rPr lang="ro-RO" sz="3200" b="1" dirty="0" err="1" smtClean="0"/>
              <a:t>ANITPRomania</a:t>
            </a:r>
            <a:endParaRPr lang="ro-RO" sz="3200" b="1" dirty="0" smtClean="0"/>
          </a:p>
          <a:p>
            <a:pPr marL="0" indent="0" algn="ctr">
              <a:buNone/>
            </a:pPr>
            <a:r>
              <a:rPr lang="ro-RO" sz="3200" b="1" dirty="0" err="1"/>
              <a:t>L</a:t>
            </a:r>
            <a:r>
              <a:rPr lang="ro-RO" sz="3200" b="1" dirty="0" err="1" smtClean="0"/>
              <a:t>inkedIn</a:t>
            </a:r>
            <a:r>
              <a:rPr lang="ro-RO" sz="3200" b="1" dirty="0" smtClean="0"/>
              <a:t>: </a:t>
            </a:r>
            <a:r>
              <a:rPr lang="ro-RO" sz="2600" b="1" dirty="0" smtClean="0"/>
              <a:t>Agenția Națională Împotriva Traficului de Persoane</a:t>
            </a:r>
            <a:endParaRPr lang="en-US" sz="2600" dirty="0"/>
          </a:p>
          <a:p>
            <a:pPr marL="0" indent="0" algn="ctr">
              <a:buNone/>
            </a:pPr>
            <a:r>
              <a:rPr lang="ro-RO" sz="3200" b="1" dirty="0" smtClean="0"/>
              <a:t>www.anitp.mai.gov.ro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8640"/>
            <a:ext cx="9905998" cy="792088"/>
          </a:xfrm>
        </p:spPr>
        <p:txBody>
          <a:bodyPr/>
          <a:lstStyle/>
          <a:p>
            <a:pPr algn="ctr"/>
            <a:r>
              <a:rPr lang="ro-RO" dirty="0" smtClean="0"/>
              <a:t>ALTE RESURSE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980728"/>
            <a:ext cx="11953328" cy="5616624"/>
          </a:xfrm>
        </p:spPr>
        <p:txBody>
          <a:bodyPr>
            <a:noAutofit/>
          </a:bodyPr>
          <a:lstStyle/>
          <a:p>
            <a:r>
              <a:rPr lang="en-US" sz="2200" b="1" dirty="0"/>
              <a:t>www.diicot.ro/comunicate/exploatare</a:t>
            </a:r>
            <a:endParaRPr lang="en-US" sz="2200" dirty="0"/>
          </a:p>
          <a:p>
            <a:r>
              <a:rPr lang="en-US" sz="2200" b="1" dirty="0" smtClean="0"/>
              <a:t>www.sperantelavanzare.ro</a:t>
            </a:r>
            <a:endParaRPr lang="en-US" sz="2200" b="1" dirty="0"/>
          </a:p>
          <a:p>
            <a:r>
              <a:rPr lang="ro-RO" sz="2200" b="1" dirty="0" smtClean="0"/>
              <a:t>YouTube</a:t>
            </a:r>
            <a:r>
              <a:rPr lang="ro-RO" sz="2200" b="1" dirty="0" smtClean="0"/>
              <a:t>: Alex Cozma „Atenție, Cad Mere!” – Cât ești de aproape de </a:t>
            </a:r>
            <a:r>
              <a:rPr lang="ro-RO" sz="2200" b="1" dirty="0" smtClean="0"/>
              <a:t>pericolul traficulu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	</a:t>
            </a:r>
            <a:r>
              <a:rPr lang="en-US" sz="2200" b="1" dirty="0"/>
              <a:t> </a:t>
            </a:r>
            <a:r>
              <a:rPr lang="en-US" sz="2200" b="1" dirty="0" smtClean="0"/>
              <a:t>                                                                 </a:t>
            </a:r>
            <a:r>
              <a:rPr lang="ro-RO" sz="2200" b="1" dirty="0" smtClean="0"/>
              <a:t>– </a:t>
            </a:r>
            <a:r>
              <a:rPr lang="ro-RO" sz="2200" b="1" dirty="0" smtClean="0"/>
              <a:t>Sfaturi în caz că ajungi </a:t>
            </a:r>
            <a:r>
              <a:rPr lang="ro-RO" sz="2200" b="1" dirty="0" smtClean="0"/>
              <a:t>victimă</a:t>
            </a:r>
            <a:endParaRPr lang="en-US" sz="2200" b="1" smtClean="0"/>
          </a:p>
          <a:p>
            <a:endParaRPr lang="ro-RO" sz="2200" b="1" dirty="0" smtClean="0"/>
          </a:p>
          <a:p>
            <a:r>
              <a:rPr lang="ro-RO" sz="2200" b="1" dirty="0" smtClean="0"/>
              <a:t>Filme:   - „Filantropica”                      - „Taken </a:t>
            </a:r>
            <a:r>
              <a:rPr lang="ro-RO" sz="2200" b="1" dirty="0"/>
              <a:t>– Teroare la Paris” (2008</a:t>
            </a:r>
            <a:r>
              <a:rPr lang="ro-RO" sz="2200" b="1" dirty="0" smtClean="0"/>
              <a:t>)</a:t>
            </a:r>
          </a:p>
          <a:p>
            <a:pPr marL="0" indent="0">
              <a:buNone/>
            </a:pPr>
            <a:r>
              <a:rPr lang="ro-RO" sz="2200" b="1" dirty="0" smtClean="0"/>
              <a:t>                - „</a:t>
            </a:r>
            <a:r>
              <a:rPr lang="ro-RO" sz="2200" b="1" dirty="0" err="1" smtClean="0"/>
              <a:t>Loverboy</a:t>
            </a:r>
            <a:r>
              <a:rPr lang="ro-RO" sz="2200" b="1" dirty="0" smtClean="0"/>
              <a:t>”                          - „</a:t>
            </a:r>
            <a:r>
              <a:rPr lang="ro-RO" sz="2200" b="1" dirty="0" err="1" smtClean="0"/>
              <a:t>Lilya</a:t>
            </a:r>
            <a:r>
              <a:rPr lang="ro-RO" sz="2200" b="1" dirty="0" smtClean="0"/>
              <a:t> 4-Ever” (2002)</a:t>
            </a:r>
          </a:p>
          <a:p>
            <a:pPr marL="0" indent="0">
              <a:buNone/>
            </a:pPr>
            <a:r>
              <a:rPr lang="ro-RO" sz="2200" b="1" dirty="0" smtClean="0"/>
              <a:t>                - „Pasărea” (The Bird)            - „</a:t>
            </a:r>
            <a:r>
              <a:rPr lang="ro-RO" sz="2200" b="1" dirty="0" err="1" smtClean="0"/>
              <a:t>Human</a:t>
            </a:r>
            <a:r>
              <a:rPr lang="ro-RO" sz="2200" b="1" dirty="0" smtClean="0"/>
              <a:t> </a:t>
            </a:r>
            <a:r>
              <a:rPr lang="ro-RO" sz="2200" b="1" dirty="0" err="1" smtClean="0"/>
              <a:t>Trafficking</a:t>
            </a:r>
            <a:r>
              <a:rPr lang="ro-RO" sz="2200" b="1" dirty="0" smtClean="0"/>
              <a:t>” (2005)</a:t>
            </a:r>
          </a:p>
          <a:p>
            <a:pPr marL="0" indent="0">
              <a:buNone/>
            </a:pPr>
            <a:endParaRPr lang="ro-RO" sz="2200" b="1" dirty="0" smtClean="0"/>
          </a:p>
          <a:p>
            <a:r>
              <a:rPr lang="ro-RO" sz="2200" b="1" dirty="0" smtClean="0"/>
              <a:t>Documentar ,,</a:t>
            </a:r>
            <a:r>
              <a:rPr lang="ro-RO" sz="2200" b="1" dirty="0" err="1" smtClean="0"/>
              <a:t>Nefarious</a:t>
            </a:r>
            <a:r>
              <a:rPr lang="ro-RO" sz="2200" b="1" dirty="0" smtClean="0"/>
              <a:t> – Negustorul de suflete”</a:t>
            </a:r>
            <a:endParaRPr lang="ro-RO" sz="2200" dirty="0" smtClean="0"/>
          </a:p>
        </p:txBody>
      </p:sp>
    </p:spTree>
    <p:extLst>
      <p:ext uri="{BB962C8B-B14F-4D97-AF65-F5344CB8AC3E}">
        <p14:creationId xmlns:p14="http://schemas.microsoft.com/office/powerpoint/2010/main" val="41953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Custom</PresentationFormat>
  <Paragraphs>67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Circuit</vt:lpstr>
      <vt:lpstr>TRAFICUL DE PERSOANE ESTE  FORMA de EXPLOATARE A ființelor umane</vt:lpstr>
      <vt:lpstr>CINE este implicat în traficul de persoane?   CE PRESUPUNE traficul de persoane?   Cum se săvârșește infracțiunea de trafic de persoane?</vt:lpstr>
      <vt:lpstr>FORME  DE  EXPLOATARE</vt:lpstr>
      <vt:lpstr>METODE  DE  RECRUTARE </vt:lpstr>
      <vt:lpstr>PowerPoint Presentation</vt:lpstr>
      <vt:lpstr>recomandări  pentru siguranță</vt:lpstr>
      <vt:lpstr>Linie gratuită pentru sesizĂri:</vt:lpstr>
      <vt:lpstr>RESURSE pentru INFORMARE</vt:lpstr>
      <vt:lpstr>ALTE RESURSE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2021-10-27T10:33:18Z</dcterms:modified>
</cp:coreProperties>
</file>